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6" r:id="rId6"/>
    <p:sldId id="260" r:id="rId7"/>
    <p:sldId id="261" r:id="rId8"/>
    <p:sldId id="262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845F79C-21B0-421D-8DA2-761DD4825BB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8CEE746-0F52-47FA-A68A-CE71E4C017E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5A5EE9-698C-473D-A73D-FEE5651E3C5B}" type="datetimeFigureOut">
              <a:rPr lang="en-US" smtClean="0"/>
              <a:t>10/14/2017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C48C239-430C-4041-BE5C-4A82A6155FF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3F8362-67A8-4A09-8017-3676B82121F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4D1B24-FD99-405D-8169-AD281B7749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51878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5BF192-62F2-4E64-A097-923FF3DB08D8}" type="datetimeFigureOut">
              <a:rPr lang="en-US" smtClean="0"/>
              <a:t>10/14/2017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735AC5-6740-4540-AEA2-07F5902C6C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91482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10/14/2017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10/14/2017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10/14/2017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10/14/2017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10/14/2017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10/14/2017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10/14/2017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10/14/2017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Xc2aE4rWF5k" TargetMode="External"/><Relationship Id="rId2" Type="http://schemas.openxmlformats.org/officeDocument/2006/relationships/hyperlink" Target="https://youtu.be/Ted_gl-UXi8?t=657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psychcentral.com/blog/archives/2007/10/08/common-signs-of-someone-who-may-be-suicidal/" TargetMode="External"/><Relationship Id="rId2" Type="http://schemas.openxmlformats.org/officeDocument/2006/relationships/hyperlink" Target="https://psychologybenefits.org/2013/09/23/prevent-teen-suicide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ntcuah.com/suicide" TargetMode="External"/><Relationship Id="rId5" Type="http://schemas.openxmlformats.org/officeDocument/2006/relationships/hyperlink" Target="http://utahsuicideprevention.org/get-help" TargetMode="External"/><Relationship Id="rId4" Type="http://schemas.openxmlformats.org/officeDocument/2006/relationships/hyperlink" Target="http://utahsuicideprevention.org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kutv.com/news/local/utah-youth-suicide-now-leading-cause-of-death-for-utah-kids-ages-11-17" TargetMode="External"/><Relationship Id="rId2" Type="http://schemas.openxmlformats.org/officeDocument/2006/relationships/hyperlink" Target="https://www.aol.com/article/news/2016/07/11/suicide-now-the-leading-cause-of-death-for-children-in-utah/21430058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thedenverchannel.com/news/local-news/viral-suicide-game-prompts-denver-public-schools-to-warn-parents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tWuUR-LaVaI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88DEE2-D6F0-41F7-A0AE-6FC1D74A1F0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100" dirty="0"/>
              <a:t>WILL HE REALLY DO IT? </a:t>
            </a:r>
            <a:br>
              <a:rPr lang="en-US" sz="6100" dirty="0"/>
            </a:br>
            <a:r>
              <a:rPr lang="en-US" dirty="0"/>
              <a:t>ASSESSING SUICIDE RISK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71A803-7008-4593-A083-F7DFEBDA0DC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Jeff Bright, LCSW, BCN</a:t>
            </a:r>
          </a:p>
        </p:txBody>
      </p:sp>
    </p:spTree>
    <p:extLst>
      <p:ext uri="{BB962C8B-B14F-4D97-AF65-F5344CB8AC3E}">
        <p14:creationId xmlns:p14="http://schemas.microsoft.com/office/powerpoint/2010/main" val="30979801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26803-9DE9-4770-86A2-F92042EE80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br>
              <a:rPr lang="en-US" sz="3200" b="1" dirty="0"/>
            </a:br>
            <a:r>
              <a:rPr lang="en-US" b="1" dirty="0"/>
              <a:t>Practice</a:t>
            </a:r>
            <a:br>
              <a:rPr lang="en-US" sz="3200" b="1" dirty="0"/>
            </a:br>
            <a:br>
              <a:rPr lang="en-US" sz="3200" b="1" dirty="0"/>
            </a:br>
            <a:br>
              <a:rPr lang="en-US" sz="3200" b="1" dirty="0"/>
            </a:br>
            <a:br>
              <a:rPr lang="en-US" sz="3200" b="1" dirty="0"/>
            </a:br>
            <a:br>
              <a:rPr lang="en-US" sz="3200" b="1" dirty="0"/>
            </a:br>
            <a:r>
              <a:rPr lang="en-US" sz="3000" b="1" dirty="0"/>
              <a:t>WILL HE REALLY DO IT?</a:t>
            </a:r>
            <a:r>
              <a:rPr lang="en-US" sz="3000" dirty="0"/>
              <a:t> ASSESSING SUICIDE RISK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092E72-13CA-4B07-887B-F4E5267F82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Review of CSSRS and </a:t>
            </a:r>
            <a:r>
              <a:rPr lang="en-US" dirty="0" err="1"/>
              <a:t>Iasis</a:t>
            </a:r>
            <a:r>
              <a:rPr lang="en-US" dirty="0"/>
              <a:t> Healthcare Screening Form</a:t>
            </a:r>
          </a:p>
          <a:p>
            <a:pPr lvl="1"/>
            <a:r>
              <a:rPr lang="en-US" dirty="0"/>
              <a:t>CSSRS - If person answers “yes” to questions 3, 4, or 5 steps should be taken to keep them safe. Added behavior increases risk.</a:t>
            </a:r>
          </a:p>
          <a:p>
            <a:pPr lvl="1"/>
            <a:r>
              <a:rPr lang="en-US" dirty="0" err="1"/>
              <a:t>Iasis</a:t>
            </a:r>
            <a:r>
              <a:rPr lang="en-US" dirty="0"/>
              <a:t> – If score falls in moderate or high risk steps should be taken to keep them safe</a:t>
            </a:r>
          </a:p>
          <a:p>
            <a:r>
              <a:rPr lang="en-US" dirty="0"/>
              <a:t>More examples (</a:t>
            </a:r>
            <a:r>
              <a:rPr lang="en-US" dirty="0">
                <a:hlinkClick r:id="rId2"/>
              </a:rPr>
              <a:t>video</a:t>
            </a:r>
            <a:r>
              <a:rPr lang="en-US" dirty="0"/>
              <a:t>)</a:t>
            </a:r>
            <a:br>
              <a:rPr lang="en-US" dirty="0"/>
            </a:br>
            <a:endParaRPr lang="en-US" dirty="0"/>
          </a:p>
          <a:p>
            <a:r>
              <a:rPr lang="en-US" dirty="0"/>
              <a:t>Demonstration of CSSRS</a:t>
            </a:r>
          </a:p>
          <a:p>
            <a:pPr lvl="1"/>
            <a:r>
              <a:rPr lang="en-US" dirty="0">
                <a:hlinkClick r:id="rId3"/>
              </a:rPr>
              <a:t>CSSRS in Action</a:t>
            </a:r>
            <a:endParaRPr lang="en-US" dirty="0"/>
          </a:p>
          <a:p>
            <a:endParaRPr lang="en-US" dirty="0"/>
          </a:p>
          <a:p>
            <a:r>
              <a:rPr lang="en-US" dirty="0"/>
              <a:t>Practice Time (case scenario)</a:t>
            </a:r>
          </a:p>
          <a:p>
            <a:endParaRPr lang="en-US" dirty="0"/>
          </a:p>
          <a:p>
            <a:r>
              <a:rPr lang="en-US" dirty="0"/>
              <a:t>Q&amp;A – How did it go?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08192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26803-9DE9-4770-86A2-F92042EE80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sz="3200" b="1" dirty="0"/>
            </a:br>
            <a:r>
              <a:rPr lang="en-US" b="1" dirty="0"/>
              <a:t>Additional Resources</a:t>
            </a:r>
            <a:br>
              <a:rPr lang="en-US" sz="3200" b="1" dirty="0"/>
            </a:br>
            <a:br>
              <a:rPr lang="en-US" sz="3200" b="1" dirty="0"/>
            </a:br>
            <a:br>
              <a:rPr lang="en-US" sz="3200" b="1" dirty="0"/>
            </a:br>
            <a:br>
              <a:rPr lang="en-US" sz="3200" b="1" dirty="0"/>
            </a:br>
            <a:br>
              <a:rPr lang="en-US" sz="3200" b="1" dirty="0"/>
            </a:br>
            <a:r>
              <a:rPr lang="en-US" sz="3000" b="1" dirty="0"/>
              <a:t>WILL HE REALLY DO IT?</a:t>
            </a:r>
            <a:r>
              <a:rPr lang="en-US" sz="3000" dirty="0"/>
              <a:t> </a:t>
            </a:r>
            <a:br>
              <a:rPr lang="en-US" sz="3000" dirty="0"/>
            </a:br>
            <a:r>
              <a:rPr lang="en-US" sz="3000" dirty="0"/>
              <a:t>ASSESSING SUICIDE RISK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092E72-13CA-4B07-887B-F4E5267F82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7 Essential Steps Parents Can Take to Prevent Teen Suicide</a:t>
            </a:r>
          </a:p>
          <a:p>
            <a:pPr lvl="1"/>
            <a:r>
              <a:rPr lang="en-US" dirty="0">
                <a:hlinkClick r:id="rId2"/>
              </a:rPr>
              <a:t>https://psychologybenefits.org/2013/09/23/prevent-teen-suicide/</a:t>
            </a:r>
            <a:endParaRPr lang="en-US" dirty="0"/>
          </a:p>
          <a:p>
            <a:r>
              <a:rPr lang="en-US" dirty="0"/>
              <a:t>Common Signs of Someone Who May be Suicidal</a:t>
            </a:r>
          </a:p>
          <a:p>
            <a:pPr lvl="1"/>
            <a:r>
              <a:rPr lang="en-US" dirty="0">
                <a:hlinkClick r:id="rId3"/>
              </a:rPr>
              <a:t>https://psychcentral.com/blog/archives/2007/10/08/common-signs-of-someone-who-may-be-suicidal/</a:t>
            </a:r>
            <a:endParaRPr lang="en-US" dirty="0"/>
          </a:p>
          <a:p>
            <a:r>
              <a:rPr lang="en-US" dirty="0"/>
              <a:t>Utah Suicide Prevention Coalition</a:t>
            </a:r>
          </a:p>
          <a:p>
            <a:pPr lvl="1"/>
            <a:r>
              <a:rPr lang="en-US" dirty="0"/>
              <a:t>Meets 2</a:t>
            </a:r>
            <a:r>
              <a:rPr lang="en-US" baseline="30000" dirty="0"/>
              <a:t>nd</a:t>
            </a:r>
            <a:r>
              <a:rPr lang="en-US" dirty="0"/>
              <a:t> Monday of every other month – open to public</a:t>
            </a:r>
            <a:br>
              <a:rPr lang="en-US" dirty="0"/>
            </a:br>
            <a:r>
              <a:rPr lang="en-US" dirty="0">
                <a:hlinkClick r:id="rId4"/>
              </a:rPr>
              <a:t>http://utahsuicideprevention.org/</a:t>
            </a:r>
            <a:endParaRPr lang="en-US" dirty="0"/>
          </a:p>
          <a:p>
            <a:r>
              <a:rPr lang="en-US" dirty="0"/>
              <a:t>Crisis Lines for each County</a:t>
            </a:r>
          </a:p>
          <a:p>
            <a:pPr lvl="1"/>
            <a:r>
              <a:rPr lang="en-US" dirty="0">
                <a:hlinkClick r:id="rId5"/>
              </a:rPr>
              <a:t>http://utahsuicideprevention.org/get-help</a:t>
            </a:r>
            <a:endParaRPr lang="en-US" dirty="0"/>
          </a:p>
          <a:p>
            <a:r>
              <a:rPr lang="en-US" dirty="0"/>
              <a:t>Salt Lake County Mobile Crisis Outreach Team (MCOT)</a:t>
            </a:r>
          </a:p>
          <a:p>
            <a:pPr lvl="1"/>
            <a:r>
              <a:rPr lang="en-US" dirty="0"/>
              <a:t>801-587-3000</a:t>
            </a:r>
          </a:p>
          <a:p>
            <a:r>
              <a:rPr lang="en-US" dirty="0"/>
              <a:t>Copies of CSSRS and </a:t>
            </a:r>
            <a:r>
              <a:rPr lang="en-US" dirty="0" err="1"/>
              <a:t>Iasis</a:t>
            </a:r>
            <a:r>
              <a:rPr lang="en-US" dirty="0"/>
              <a:t> Healthcare Risk Assessment Scale, this training, link to videos, and additional resources found at </a:t>
            </a:r>
            <a:r>
              <a:rPr lang="en-US" dirty="0">
                <a:hlinkClick r:id="rId6"/>
              </a:rPr>
              <a:t>www.ntcuah.com/suicide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71893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9E4D3C-795E-416C-9813-3A48280D63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 dirty="0"/>
              <a:t>WILL HE REALLY DO IT?</a:t>
            </a:r>
            <a:r>
              <a:rPr lang="en-US" dirty="0"/>
              <a:t> </a:t>
            </a:r>
            <a:br>
              <a:rPr lang="en-US" dirty="0"/>
            </a:br>
            <a:br>
              <a:rPr lang="en-US" dirty="0"/>
            </a:br>
            <a:r>
              <a:rPr lang="en-US" sz="3400" dirty="0"/>
              <a:t>ASSESSING SUICIDE RISK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F60E4B-09F8-4BE3-B376-75ECD1F154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Introductions</a:t>
            </a:r>
          </a:p>
          <a:p>
            <a:r>
              <a:rPr lang="en-US" dirty="0"/>
              <a:t>Understanding the Risk</a:t>
            </a:r>
          </a:p>
          <a:p>
            <a:r>
              <a:rPr lang="en-US" dirty="0"/>
              <a:t>Tools to Assess Risk</a:t>
            </a:r>
          </a:p>
          <a:p>
            <a:r>
              <a:rPr lang="en-US" dirty="0"/>
              <a:t>Art and Science of Assessing Risk</a:t>
            </a:r>
          </a:p>
          <a:p>
            <a:r>
              <a:rPr lang="en-US" dirty="0"/>
              <a:t>Practice</a:t>
            </a:r>
          </a:p>
          <a:p>
            <a:r>
              <a:rPr lang="en-US" dirty="0"/>
              <a:t>Additional Resources</a:t>
            </a:r>
          </a:p>
        </p:txBody>
      </p:sp>
    </p:spTree>
    <p:extLst>
      <p:ext uri="{BB962C8B-B14F-4D97-AF65-F5344CB8AC3E}">
        <p14:creationId xmlns:p14="http://schemas.microsoft.com/office/powerpoint/2010/main" val="24720379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26803-9DE9-4770-86A2-F92042EE80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br>
              <a:rPr lang="en-US" sz="3200" b="1" dirty="0"/>
            </a:br>
            <a:r>
              <a:rPr lang="en-US" b="1" dirty="0"/>
              <a:t>Introductions</a:t>
            </a:r>
            <a:br>
              <a:rPr lang="en-US" sz="3200" b="1" dirty="0"/>
            </a:br>
            <a:br>
              <a:rPr lang="en-US" sz="3200" b="1" dirty="0"/>
            </a:br>
            <a:br>
              <a:rPr lang="en-US" sz="3200" b="1" dirty="0"/>
            </a:br>
            <a:br>
              <a:rPr lang="en-US" sz="3200" b="1" dirty="0"/>
            </a:br>
            <a:br>
              <a:rPr lang="en-US" sz="3200" b="1" dirty="0"/>
            </a:br>
            <a:r>
              <a:rPr lang="en-US" sz="3000" b="1" dirty="0"/>
              <a:t>WILL HE REALLY DO IT?</a:t>
            </a:r>
            <a:r>
              <a:rPr lang="en-US" sz="3000" dirty="0"/>
              <a:t> ASSESSING SUICIDE RISK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092E72-13CA-4B07-887B-F4E5267F82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Jeff Bright, LCSW, BCN</a:t>
            </a:r>
          </a:p>
          <a:p>
            <a:pPr lvl="1"/>
            <a:r>
              <a:rPr lang="en-US" dirty="0"/>
              <a:t>Worked with children and adolescents since 2001</a:t>
            </a:r>
          </a:p>
          <a:p>
            <a:pPr lvl="1"/>
            <a:r>
              <a:rPr lang="en-US" dirty="0"/>
              <a:t>Big Brothers Big Sisters, Child Protective Services, Utah Youth Village, </a:t>
            </a:r>
            <a:r>
              <a:rPr lang="en-US" dirty="0" err="1"/>
              <a:t>NeuroTherapy</a:t>
            </a:r>
            <a:r>
              <a:rPr lang="en-US" dirty="0"/>
              <a:t> and Trauma Center of Utah, Davis Hospital and Medical Center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Who are you?</a:t>
            </a:r>
          </a:p>
          <a:p>
            <a:pPr lvl="1"/>
            <a:r>
              <a:rPr lang="en-US" dirty="0"/>
              <a:t>DCFS/DJJS Caseworkers/Case Managers, Mental Health Clinicians, </a:t>
            </a:r>
          </a:p>
          <a:p>
            <a:pPr lvl="1"/>
            <a:r>
              <a:rPr lang="en-US" dirty="0"/>
              <a:t>Medical Providers, Social Services Administrators, Educators….</a:t>
            </a:r>
          </a:p>
        </p:txBody>
      </p:sp>
    </p:spTree>
    <p:extLst>
      <p:ext uri="{BB962C8B-B14F-4D97-AF65-F5344CB8AC3E}">
        <p14:creationId xmlns:p14="http://schemas.microsoft.com/office/powerpoint/2010/main" val="32685091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26803-9DE9-4770-86A2-F92042EE80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sz="3200" b="1" dirty="0"/>
            </a:br>
            <a:r>
              <a:rPr lang="en-US" b="1" dirty="0"/>
              <a:t>Understanding the Risk</a:t>
            </a:r>
            <a:br>
              <a:rPr lang="en-US" sz="3200" b="1" dirty="0"/>
            </a:br>
            <a:br>
              <a:rPr lang="en-US" sz="3200" b="1" dirty="0"/>
            </a:br>
            <a:br>
              <a:rPr lang="en-US" sz="3200" b="1" dirty="0"/>
            </a:br>
            <a:br>
              <a:rPr lang="en-US" sz="3200" b="1" dirty="0"/>
            </a:br>
            <a:br>
              <a:rPr lang="en-US" sz="3200" b="1" dirty="0"/>
            </a:br>
            <a:r>
              <a:rPr lang="en-US" sz="3000" b="1" dirty="0"/>
              <a:t>WILL HE REALLY DO IT?</a:t>
            </a:r>
            <a:r>
              <a:rPr lang="en-US" sz="3000" dirty="0"/>
              <a:t> </a:t>
            </a:r>
            <a:br>
              <a:rPr lang="en-US" sz="3000" dirty="0"/>
            </a:br>
            <a:r>
              <a:rPr lang="en-US" sz="3000" dirty="0"/>
              <a:t>ASSESSING SUICIDE RISK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092E72-13CA-4B07-887B-F4E5267F82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Nationally,</a:t>
            </a:r>
            <a:r>
              <a:rPr lang="en-US" dirty="0"/>
              <a:t> Suicide 3</a:t>
            </a:r>
            <a:r>
              <a:rPr lang="en-US" baseline="30000" dirty="0"/>
              <a:t>rd</a:t>
            </a:r>
            <a:r>
              <a:rPr lang="en-US" dirty="0"/>
              <a:t> leading cause of death 15-24yrs (CDC)</a:t>
            </a:r>
          </a:p>
          <a:p>
            <a:r>
              <a:rPr lang="en-US" b="1" dirty="0"/>
              <a:t>Nationally, </a:t>
            </a:r>
            <a:r>
              <a:rPr lang="en-US" dirty="0"/>
              <a:t>Suicide 4</a:t>
            </a:r>
            <a:r>
              <a:rPr lang="en-US" baseline="30000" dirty="0"/>
              <a:t>th</a:t>
            </a:r>
            <a:r>
              <a:rPr lang="en-US" dirty="0"/>
              <a:t> leading caused of death 10-14 </a:t>
            </a:r>
            <a:r>
              <a:rPr lang="en-US" dirty="0" err="1"/>
              <a:t>yrs</a:t>
            </a:r>
            <a:r>
              <a:rPr lang="en-US" dirty="0"/>
              <a:t> (CDC)</a:t>
            </a:r>
          </a:p>
          <a:p>
            <a:r>
              <a:rPr lang="en-US" b="1" dirty="0"/>
              <a:t>In Utah</a:t>
            </a:r>
            <a:r>
              <a:rPr lang="en-US" dirty="0"/>
              <a:t> Suicide is the Leading </a:t>
            </a:r>
            <a:r>
              <a:rPr lang="en-US" b="1" dirty="0"/>
              <a:t>(#1) </a:t>
            </a:r>
            <a:r>
              <a:rPr lang="en-US" dirty="0"/>
              <a:t>Cause of Death among </a:t>
            </a:r>
            <a:br>
              <a:rPr lang="en-US" dirty="0"/>
            </a:br>
            <a:r>
              <a:rPr lang="en-US" dirty="0"/>
              <a:t>Teens 11-17 </a:t>
            </a:r>
          </a:p>
          <a:p>
            <a:pPr lvl="1"/>
            <a:r>
              <a:rPr lang="en-US" dirty="0">
                <a:hlinkClick r:id="rId2"/>
              </a:rPr>
              <a:t>Suicide #1 in Utah (video)</a:t>
            </a:r>
            <a:r>
              <a:rPr lang="en-US" dirty="0"/>
              <a:t> and </a:t>
            </a:r>
            <a:r>
              <a:rPr lang="en-US" dirty="0">
                <a:hlinkClick r:id="rId3"/>
              </a:rPr>
              <a:t>KUTV newscast (video)</a:t>
            </a:r>
            <a:endParaRPr lang="en-US" dirty="0"/>
          </a:p>
          <a:p>
            <a:r>
              <a:rPr lang="en-US" dirty="0"/>
              <a:t>About 17% of high school students seriously think about suicide, 13% made a plan </a:t>
            </a:r>
            <a:r>
              <a:rPr lang="en-US" sz="1200" dirty="0"/>
              <a:t>(nationally in 2013)</a:t>
            </a:r>
          </a:p>
          <a:p>
            <a:r>
              <a:rPr lang="en-US" dirty="0"/>
              <a:t>Females more likely to have suicidal thoughts</a:t>
            </a:r>
          </a:p>
          <a:p>
            <a:r>
              <a:rPr lang="en-US" dirty="0"/>
              <a:t>Males 4x more lethal attempts (firearms)</a:t>
            </a:r>
          </a:p>
          <a:p>
            <a:r>
              <a:rPr lang="en-US" dirty="0"/>
              <a:t>Poisoning is leading cause of death for females</a:t>
            </a:r>
          </a:p>
          <a:p>
            <a:r>
              <a:rPr lang="en-US" dirty="0"/>
              <a:t>Blue Whale Challenge</a:t>
            </a:r>
          </a:p>
          <a:p>
            <a:pPr lvl="1"/>
            <a:r>
              <a:rPr lang="en-US" dirty="0"/>
              <a:t>Game encourages participants to hurt themselves for 50 days and then commit suicide  </a:t>
            </a:r>
            <a:r>
              <a:rPr lang="en-US" sz="1400" dirty="0">
                <a:hlinkClick r:id="rId4"/>
              </a:rPr>
              <a:t>http://www.thedenverchannel.com/news/local-news/viral-suicide-game-prompts-denver-public-schools-to-warn-parents</a:t>
            </a:r>
            <a:endParaRPr lang="en-US" sz="1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A1E16C2-E1E5-4679-8981-772759A15BA2}"/>
              </a:ext>
            </a:extLst>
          </p:cNvPr>
          <p:cNvSpPr txBox="1"/>
          <p:nvPr/>
        </p:nvSpPr>
        <p:spPr>
          <a:xfrm>
            <a:off x="10198301" y="6107837"/>
            <a:ext cx="9861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*</a:t>
            </a:r>
            <a:r>
              <a:rPr lang="en-US" sz="1200" i="1" dirty="0"/>
              <a:t>CDC report</a:t>
            </a:r>
          </a:p>
        </p:txBody>
      </p:sp>
    </p:spTree>
    <p:extLst>
      <p:ext uri="{BB962C8B-B14F-4D97-AF65-F5344CB8AC3E}">
        <p14:creationId xmlns:p14="http://schemas.microsoft.com/office/powerpoint/2010/main" val="28526188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26803-9DE9-4770-86A2-F92042EE80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sz="3200" b="1" dirty="0"/>
            </a:br>
            <a:r>
              <a:rPr lang="en-US" b="1" dirty="0"/>
              <a:t>When to Assess</a:t>
            </a:r>
            <a:br>
              <a:rPr lang="en-US" sz="3200" b="1" dirty="0"/>
            </a:br>
            <a:br>
              <a:rPr lang="en-US" sz="3200" b="1" dirty="0"/>
            </a:br>
            <a:br>
              <a:rPr lang="en-US" sz="3200" b="1" dirty="0"/>
            </a:br>
            <a:br>
              <a:rPr lang="en-US" sz="3200" b="1" dirty="0"/>
            </a:br>
            <a:br>
              <a:rPr lang="en-US" sz="3200" b="1" dirty="0"/>
            </a:br>
            <a:r>
              <a:rPr lang="en-US" sz="3000" b="1" dirty="0"/>
              <a:t>WILL HE REALLY DO IT?</a:t>
            </a:r>
            <a:r>
              <a:rPr lang="en-US" sz="3000" dirty="0"/>
              <a:t> </a:t>
            </a:r>
            <a:br>
              <a:rPr lang="en-US" sz="3000" dirty="0"/>
            </a:br>
            <a:r>
              <a:rPr lang="en-US" sz="3000" dirty="0"/>
              <a:t>ASSESSING SUICIDE RISK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092E72-13CA-4B07-887B-F4E5267F82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When do you formally assess?</a:t>
            </a:r>
          </a:p>
          <a:p>
            <a:pPr marL="0" indent="0">
              <a:buNone/>
            </a:pPr>
            <a:r>
              <a:rPr lang="en-US" sz="1800" u="sng" dirty="0"/>
              <a:t>Immediate Risk</a:t>
            </a:r>
          </a:p>
          <a:p>
            <a:r>
              <a:rPr lang="en-US" sz="1600" dirty="0"/>
              <a:t>Talking about wanting to die or kill oneself</a:t>
            </a:r>
          </a:p>
          <a:p>
            <a:r>
              <a:rPr lang="en-US" sz="1600" dirty="0"/>
              <a:t>Looking for a way to kill oneself, searching online (</a:t>
            </a:r>
            <a:r>
              <a:rPr lang="en-US" sz="1600" dirty="0" err="1"/>
              <a:t>etc</a:t>
            </a:r>
            <a:r>
              <a:rPr lang="en-US" sz="1600" dirty="0"/>
              <a:t>)</a:t>
            </a:r>
          </a:p>
          <a:p>
            <a:r>
              <a:rPr lang="en-US" sz="1600" dirty="0"/>
              <a:t>Talking about feeling hopeless or having no reason to live</a:t>
            </a:r>
          </a:p>
          <a:p>
            <a:pPr marL="0" indent="0">
              <a:buNone/>
            </a:pPr>
            <a:r>
              <a:rPr lang="en-US" sz="1800" u="sng" dirty="0"/>
              <a:t>Serious Risk </a:t>
            </a:r>
          </a:p>
          <a:p>
            <a:pPr marL="0" indent="0">
              <a:buNone/>
            </a:pPr>
            <a:r>
              <a:rPr lang="en-US" sz="1400" dirty="0"/>
              <a:t>New or Increased…</a:t>
            </a:r>
          </a:p>
          <a:p>
            <a:r>
              <a:rPr lang="en-US" sz="1600" dirty="0"/>
              <a:t>Talking about feeling trapped, unbearable pain, being a burden to others</a:t>
            </a:r>
          </a:p>
          <a:p>
            <a:r>
              <a:rPr lang="en-US" sz="1600" dirty="0"/>
              <a:t>Behaving recklessly (increase substance use, more rage, seeking revenge)</a:t>
            </a:r>
          </a:p>
          <a:p>
            <a:r>
              <a:rPr lang="en-US" sz="1600" dirty="0"/>
              <a:t>Sleeping too little or too much, withdrawing or feeling isolated, extreme mood swings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FF0000"/>
                </a:solidFill>
              </a:rPr>
              <a:t>Worst case scenario</a:t>
            </a:r>
            <a:r>
              <a:rPr lang="en-US" sz="1800" dirty="0"/>
              <a:t> – The above Behavior(s) </a:t>
            </a:r>
            <a:r>
              <a:rPr lang="en-US" sz="1800" dirty="0">
                <a:solidFill>
                  <a:srgbClr val="FF0000"/>
                </a:solidFill>
              </a:rPr>
              <a:t>plus</a:t>
            </a:r>
            <a:r>
              <a:rPr lang="en-US" sz="1800" dirty="0"/>
              <a:t>…</a:t>
            </a:r>
          </a:p>
          <a:p>
            <a:r>
              <a:rPr lang="en-US" sz="1600" dirty="0"/>
              <a:t>Someone close committed suicide recently (family/friend)</a:t>
            </a:r>
          </a:p>
          <a:p>
            <a:r>
              <a:rPr lang="en-US" sz="1600" dirty="0"/>
              <a:t>High Impulsivity w/ or w/o substance use</a:t>
            </a:r>
          </a:p>
          <a:p>
            <a:r>
              <a:rPr lang="en-US" sz="1600" dirty="0"/>
              <a:t>Decrease self care</a:t>
            </a:r>
          </a:p>
          <a:p>
            <a:endParaRPr lang="en-US" sz="1400" dirty="0"/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5885823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26803-9DE9-4770-86A2-F92042EE80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sz="3200" b="1" dirty="0"/>
            </a:br>
            <a:r>
              <a:rPr lang="en-US" b="1" dirty="0"/>
              <a:t>Tools to Assess Risk</a:t>
            </a:r>
            <a:br>
              <a:rPr lang="en-US" sz="3200" b="1" dirty="0"/>
            </a:br>
            <a:br>
              <a:rPr lang="en-US" sz="3200" b="1" dirty="0"/>
            </a:br>
            <a:br>
              <a:rPr lang="en-US" sz="3200" b="1" dirty="0"/>
            </a:br>
            <a:br>
              <a:rPr lang="en-US" sz="3200" b="1" dirty="0"/>
            </a:br>
            <a:br>
              <a:rPr lang="en-US" sz="3200" b="1" dirty="0"/>
            </a:br>
            <a:r>
              <a:rPr lang="en-US" sz="3000" b="1" dirty="0"/>
              <a:t>WILL HE REALLY DO IT?</a:t>
            </a:r>
            <a:r>
              <a:rPr lang="en-US" sz="3000" dirty="0"/>
              <a:t> </a:t>
            </a:r>
            <a:br>
              <a:rPr lang="en-US" sz="3000" dirty="0"/>
            </a:br>
            <a:r>
              <a:rPr lang="en-US" sz="3000" dirty="0"/>
              <a:t>ASSESSING SUICIDE RISK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092E72-13CA-4B07-887B-F4E5267F82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 Use a Tool to Assess Suicide?</a:t>
            </a:r>
          </a:p>
          <a:p>
            <a:pPr lvl="1"/>
            <a:r>
              <a:rPr lang="en-US" dirty="0">
                <a:hlinkClick r:id="rId2"/>
              </a:rPr>
              <a:t>Rating Scales Predict Suicide Attempts</a:t>
            </a:r>
            <a:endParaRPr lang="en-US" dirty="0"/>
          </a:p>
          <a:p>
            <a:r>
              <a:rPr lang="en-US" dirty="0"/>
              <a:t>Columbia Suicide Severity Rating Scale/Screen (CSSRS)</a:t>
            </a:r>
          </a:p>
          <a:p>
            <a:pPr lvl="1"/>
            <a:r>
              <a:rPr lang="en-US" dirty="0"/>
              <a:t>Most evidence supported suicide risk screen available</a:t>
            </a:r>
          </a:p>
          <a:p>
            <a:pPr lvl="1"/>
            <a:r>
              <a:rPr lang="en-US" dirty="0"/>
              <a:t>Recommended by The Joint Commission</a:t>
            </a:r>
          </a:p>
          <a:p>
            <a:pPr lvl="1"/>
            <a:r>
              <a:rPr lang="en-US" dirty="0"/>
              <a:t>Clear guidelines for when to take the next steps</a:t>
            </a:r>
          </a:p>
          <a:p>
            <a:pPr lvl="1"/>
            <a:r>
              <a:rPr lang="en-US" dirty="0"/>
              <a:t>Removes clinician’s interpretation and classifies a persons risk</a:t>
            </a:r>
          </a:p>
          <a:p>
            <a:pPr lvl="1"/>
            <a:r>
              <a:rPr lang="en-US" dirty="0"/>
              <a:t>Has 99% Reliability</a:t>
            </a:r>
          </a:p>
          <a:p>
            <a:r>
              <a:rPr lang="en-US" dirty="0" err="1"/>
              <a:t>Iasis</a:t>
            </a:r>
            <a:r>
              <a:rPr lang="en-US" dirty="0"/>
              <a:t> Healthcare Suicide Risk Assessment Scale</a:t>
            </a:r>
          </a:p>
          <a:p>
            <a:pPr lvl="1"/>
            <a:r>
              <a:rPr lang="en-US" dirty="0"/>
              <a:t>Simple to use</a:t>
            </a:r>
          </a:p>
          <a:p>
            <a:pPr lvl="1"/>
            <a:r>
              <a:rPr lang="en-US" dirty="0"/>
              <a:t>Clear 0-3 rating scale</a:t>
            </a:r>
          </a:p>
          <a:p>
            <a:pPr lvl="1"/>
            <a:r>
              <a:rPr lang="en-US" dirty="0"/>
              <a:t>Prioritizes highest risk behavior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45570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26803-9DE9-4770-86A2-F92042EE80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sz="3200" b="1" dirty="0"/>
            </a:br>
            <a:r>
              <a:rPr lang="en-US" b="1" dirty="0"/>
              <a:t>Assessing Risk</a:t>
            </a:r>
            <a:br>
              <a:rPr lang="en-US" b="1" dirty="0"/>
            </a:br>
            <a:r>
              <a:rPr lang="en-US" b="1" dirty="0"/>
              <a:t>- the science</a:t>
            </a:r>
            <a:br>
              <a:rPr lang="en-US" sz="3200" b="1" dirty="0"/>
            </a:br>
            <a:br>
              <a:rPr lang="en-US" sz="3200" b="1" dirty="0"/>
            </a:br>
            <a:br>
              <a:rPr lang="en-US" sz="3200" b="1" dirty="0"/>
            </a:br>
            <a:br>
              <a:rPr lang="en-US" sz="3200" b="1" dirty="0"/>
            </a:br>
            <a:br>
              <a:rPr lang="en-US" sz="3200" b="1" dirty="0"/>
            </a:br>
            <a:r>
              <a:rPr lang="en-US" sz="3000" b="1" dirty="0"/>
              <a:t>WILL HE REALLY DO IT?</a:t>
            </a:r>
            <a:r>
              <a:rPr lang="en-US" sz="3000" dirty="0"/>
              <a:t> </a:t>
            </a:r>
            <a:br>
              <a:rPr lang="en-US" sz="3000" dirty="0"/>
            </a:br>
            <a:r>
              <a:rPr lang="en-US" sz="3000" dirty="0"/>
              <a:t>ASSESSING SUICIDE RISK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092E72-13CA-4B07-887B-F4E5267F82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Assessing the right information</a:t>
            </a:r>
          </a:p>
          <a:p>
            <a:pPr lvl="1"/>
            <a:r>
              <a:rPr lang="en-US" dirty="0"/>
              <a:t>Intention</a:t>
            </a:r>
          </a:p>
          <a:p>
            <a:pPr lvl="1"/>
            <a:r>
              <a:rPr lang="en-US" dirty="0"/>
              <a:t>Plan</a:t>
            </a:r>
          </a:p>
          <a:p>
            <a:pPr lvl="1"/>
            <a:r>
              <a:rPr lang="en-US" dirty="0"/>
              <a:t>Past Attempts</a:t>
            </a:r>
          </a:p>
          <a:p>
            <a:pPr lvl="1"/>
            <a:r>
              <a:rPr lang="en-US" dirty="0"/>
              <a:t>Support System</a:t>
            </a:r>
          </a:p>
          <a:p>
            <a:pPr lvl="1"/>
            <a:r>
              <a:rPr lang="en-US" dirty="0"/>
              <a:t>Coping Skills</a:t>
            </a:r>
          </a:p>
          <a:p>
            <a:r>
              <a:rPr lang="en-US" dirty="0"/>
              <a:t>Noticing the Red Flags</a:t>
            </a:r>
          </a:p>
          <a:p>
            <a:r>
              <a:rPr lang="en-US" dirty="0"/>
              <a:t>Rating the severity of responses</a:t>
            </a:r>
          </a:p>
          <a:p>
            <a:pPr lvl="1"/>
            <a:r>
              <a:rPr lang="en-US" dirty="0"/>
              <a:t>Mild, Moderate, Severe</a:t>
            </a:r>
          </a:p>
          <a:p>
            <a:r>
              <a:rPr lang="en-US" dirty="0"/>
              <a:t>At the end ask “Will you commit to be safe and not harm yourself?”</a:t>
            </a:r>
          </a:p>
        </p:txBody>
      </p:sp>
    </p:spTree>
    <p:extLst>
      <p:ext uri="{BB962C8B-B14F-4D97-AF65-F5344CB8AC3E}">
        <p14:creationId xmlns:p14="http://schemas.microsoft.com/office/powerpoint/2010/main" val="7337880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26803-9DE9-4770-86A2-F92042EE80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sz="3200" b="1" dirty="0"/>
            </a:br>
            <a:r>
              <a:rPr lang="en-US" b="1" dirty="0"/>
              <a:t>Assessing Risk</a:t>
            </a:r>
            <a:br>
              <a:rPr lang="en-US" b="1" dirty="0"/>
            </a:br>
            <a:r>
              <a:rPr lang="en-US" b="1" dirty="0"/>
              <a:t>- the art</a:t>
            </a:r>
            <a:br>
              <a:rPr lang="en-US" sz="3200" b="1" dirty="0"/>
            </a:br>
            <a:br>
              <a:rPr lang="en-US" sz="3200" b="1" dirty="0"/>
            </a:br>
            <a:br>
              <a:rPr lang="en-US" sz="3200" b="1" dirty="0"/>
            </a:br>
            <a:br>
              <a:rPr lang="en-US" sz="3200" b="1" dirty="0"/>
            </a:br>
            <a:br>
              <a:rPr lang="en-US" sz="3200" b="1" dirty="0"/>
            </a:br>
            <a:r>
              <a:rPr lang="en-US" sz="3000" b="1" dirty="0"/>
              <a:t>WILL HE REALLY DO IT?</a:t>
            </a:r>
            <a:r>
              <a:rPr lang="en-US" sz="3000" dirty="0"/>
              <a:t> </a:t>
            </a:r>
            <a:br>
              <a:rPr lang="en-US" sz="3000" dirty="0"/>
            </a:br>
            <a:r>
              <a:rPr lang="en-US" sz="3000" dirty="0"/>
              <a:t>ASSESSING SUICIDE RISK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092E72-13CA-4B07-887B-F4E5267F82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Establishing Rapport (can be done quickly)</a:t>
            </a:r>
          </a:p>
          <a:p>
            <a:r>
              <a:rPr lang="en-US" dirty="0"/>
              <a:t>Double check our non-verbal body language, eliminate judgement</a:t>
            </a:r>
          </a:p>
          <a:p>
            <a:r>
              <a:rPr lang="en-US" dirty="0"/>
              <a:t>Speak with genuineness and compassion</a:t>
            </a:r>
          </a:p>
          <a:p>
            <a:r>
              <a:rPr lang="en-US" dirty="0"/>
              <a:t>Ask direct questions, </a:t>
            </a:r>
            <a:r>
              <a:rPr lang="en-US" i="1" dirty="0"/>
              <a:t>no beating around the bush</a:t>
            </a:r>
          </a:p>
          <a:p>
            <a:r>
              <a:rPr lang="en-US" dirty="0"/>
              <a:t>Ask for specifics, especially when you’re confused</a:t>
            </a:r>
          </a:p>
          <a:p>
            <a:r>
              <a:rPr lang="en-US" dirty="0"/>
              <a:t>Assess sincerity of the other person, are they truthful?</a:t>
            </a:r>
          </a:p>
          <a:p>
            <a:r>
              <a:rPr lang="en-US" dirty="0"/>
              <a:t>Assess congruency of body affect with language (how they behave vs what they say)</a:t>
            </a:r>
          </a:p>
          <a:p>
            <a:pPr lvl="1"/>
            <a:r>
              <a:rPr lang="en-US" dirty="0"/>
              <a:t>Lack of emotion is concerning</a:t>
            </a:r>
          </a:p>
          <a:p>
            <a:r>
              <a:rPr lang="en-US" dirty="0"/>
              <a:t>Assess the ‘why’, intent + behavior = The Why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10624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26803-9DE9-4770-86A2-F92042EE80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sz="3200" b="1" dirty="0"/>
            </a:br>
            <a:r>
              <a:rPr lang="en-US" b="1" dirty="0"/>
              <a:t>Risk Assessed.</a:t>
            </a:r>
            <a:br>
              <a:rPr lang="en-US" b="1" dirty="0"/>
            </a:br>
            <a:r>
              <a:rPr lang="en-US" b="1" dirty="0"/>
              <a:t>Now What?</a:t>
            </a:r>
            <a:br>
              <a:rPr lang="en-US" sz="3200" b="1" dirty="0"/>
            </a:br>
            <a:br>
              <a:rPr lang="en-US" sz="3200" b="1" dirty="0"/>
            </a:br>
            <a:br>
              <a:rPr lang="en-US" sz="3200" b="1" dirty="0"/>
            </a:br>
            <a:br>
              <a:rPr lang="en-US" sz="3200" b="1" dirty="0"/>
            </a:br>
            <a:br>
              <a:rPr lang="en-US" sz="3200" b="1" dirty="0"/>
            </a:br>
            <a:r>
              <a:rPr lang="en-US" sz="3000" b="1" dirty="0"/>
              <a:t>WILL HE REALLY DO IT?</a:t>
            </a:r>
            <a:r>
              <a:rPr lang="en-US" sz="3000" dirty="0"/>
              <a:t> </a:t>
            </a:r>
            <a:br>
              <a:rPr lang="en-US" sz="3000" dirty="0"/>
            </a:br>
            <a:r>
              <a:rPr lang="en-US" sz="3000" dirty="0"/>
              <a:t>ASSESSING SUICIDE RISK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092E72-13CA-4B07-887B-F4E5267F82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Safety Plan</a:t>
            </a:r>
          </a:p>
          <a:p>
            <a:pPr lvl="1"/>
            <a:r>
              <a:rPr lang="en-US" dirty="0"/>
              <a:t>Components of a good plan</a:t>
            </a:r>
          </a:p>
          <a:p>
            <a:pPr lvl="1"/>
            <a:r>
              <a:rPr lang="en-US" dirty="0"/>
              <a:t>Refer to </a:t>
            </a:r>
            <a:r>
              <a:rPr lang="en-US" dirty="0" err="1"/>
              <a:t>SafeUT</a:t>
            </a:r>
            <a:r>
              <a:rPr lang="en-US" dirty="0"/>
              <a:t> Phone App</a:t>
            </a:r>
          </a:p>
          <a:p>
            <a:pPr lvl="1"/>
            <a:r>
              <a:rPr lang="en-US" dirty="0"/>
              <a:t>Refer to County Mental Health Crisis Lines</a:t>
            </a:r>
          </a:p>
          <a:p>
            <a:r>
              <a:rPr lang="en-US" dirty="0"/>
              <a:t>Refer to Hospital</a:t>
            </a:r>
          </a:p>
          <a:p>
            <a:r>
              <a:rPr lang="en-US" dirty="0"/>
              <a:t>Call Police to escort to ER</a:t>
            </a:r>
          </a:p>
          <a:p>
            <a:r>
              <a:rPr lang="en-US" dirty="0"/>
              <a:t>Levels of Commitment</a:t>
            </a:r>
          </a:p>
          <a:p>
            <a:pPr lvl="1"/>
            <a:r>
              <a:rPr lang="en-US" dirty="0"/>
              <a:t>Blue Sheet (medical/clinical)</a:t>
            </a:r>
          </a:p>
          <a:p>
            <a:pPr lvl="1"/>
            <a:r>
              <a:rPr lang="en-US" dirty="0"/>
              <a:t>Pink Sheet (law enforcement or designee)</a:t>
            </a:r>
          </a:p>
          <a:p>
            <a:pPr lvl="1"/>
            <a:r>
              <a:rPr lang="en-US" dirty="0"/>
              <a:t>White Sheet (courts/county mental health/psychiatrist)</a:t>
            </a:r>
          </a:p>
          <a:p>
            <a:pPr lvl="1"/>
            <a:r>
              <a:rPr lang="en-US" dirty="0"/>
              <a:t>Mental Health Court – Commitment</a:t>
            </a:r>
          </a:p>
          <a:p>
            <a:pPr lvl="1"/>
            <a:r>
              <a:rPr lang="en-US" dirty="0"/>
              <a:t>Forced Medication </a:t>
            </a:r>
          </a:p>
        </p:txBody>
      </p:sp>
    </p:spTree>
    <p:extLst>
      <p:ext uri="{BB962C8B-B14F-4D97-AF65-F5344CB8AC3E}">
        <p14:creationId xmlns:p14="http://schemas.microsoft.com/office/powerpoint/2010/main" val="819918471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18A1B607-7BAE-46D6-8090-545AC7BDD73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624</TotalTime>
  <Words>639</Words>
  <Application>Microsoft Office PowerPoint</Application>
  <PresentationFormat>Widescreen</PresentationFormat>
  <Paragraphs>116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Calibri</vt:lpstr>
      <vt:lpstr>Corbel</vt:lpstr>
      <vt:lpstr>Wingdings 2</vt:lpstr>
      <vt:lpstr>Frame</vt:lpstr>
      <vt:lpstr>WILL HE REALLY DO IT?  ASSESSING SUICIDE RISK</vt:lpstr>
      <vt:lpstr>WILL HE REALLY DO IT?   ASSESSING SUICIDE RISK</vt:lpstr>
      <vt:lpstr> Introductions     WILL HE REALLY DO IT? ASSESSING SUICIDE RISK</vt:lpstr>
      <vt:lpstr> Understanding the Risk     WILL HE REALLY DO IT?  ASSESSING SUICIDE RISK</vt:lpstr>
      <vt:lpstr> When to Assess     WILL HE REALLY DO IT?  ASSESSING SUICIDE RISK</vt:lpstr>
      <vt:lpstr> Tools to Assess Risk     WILL HE REALLY DO IT?  ASSESSING SUICIDE RISK</vt:lpstr>
      <vt:lpstr> Assessing Risk - the science     WILL HE REALLY DO IT?  ASSESSING SUICIDE RISK</vt:lpstr>
      <vt:lpstr> Assessing Risk - the art     WILL HE REALLY DO IT?  ASSESSING SUICIDE RISK</vt:lpstr>
      <vt:lpstr> Risk Assessed. Now What?     WILL HE REALLY DO IT?  ASSESSING SUICIDE RISK</vt:lpstr>
      <vt:lpstr> Practice     WILL HE REALLY DO IT? ASSESSING SUICIDE RISK</vt:lpstr>
      <vt:lpstr> Additional Resources     WILL HE REALLY DO IT?  ASSESSING SUICIDE RISK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WILL HE REALLY DO IT?  ASSESSING SUICIDE RISK</dc:title>
  <dc:creator>NeuroTherapySilver</dc:creator>
  <cp:lastModifiedBy>NeuroTherapySilver</cp:lastModifiedBy>
  <cp:revision>27</cp:revision>
  <cp:lastPrinted>2017-09-10T22:20:52Z</cp:lastPrinted>
  <dcterms:created xsi:type="dcterms:W3CDTF">2017-09-09T20:10:41Z</dcterms:created>
  <dcterms:modified xsi:type="dcterms:W3CDTF">2017-10-14T15:25:32Z</dcterms:modified>
</cp:coreProperties>
</file>